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9" r:id="rId4"/>
    <p:sldId id="268" r:id="rId5"/>
    <p:sldId id="265" r:id="rId6"/>
    <p:sldId id="267" r:id="rId7"/>
    <p:sldId id="266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28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238D46-E5E4-499C-B12F-A187F562F34E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6AB867-B350-41D3-980D-E246ADA4E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96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282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922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665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238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312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22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616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44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811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769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604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20723-F5F6-497C-810A-FDAE7DA99A01}" type="datetimeFigureOut">
              <a:rPr lang="en-US" smtClean="0"/>
              <a:t>10/18/2012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14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97742"/>
            <a:ext cx="7772400" cy="1470025"/>
          </a:xfrm>
        </p:spPr>
        <p:txBody>
          <a:bodyPr/>
          <a:lstStyle/>
          <a:p>
            <a:r>
              <a:rPr lang="en-US" dirty="0" smtClean="0"/>
              <a:t>Chapter 5</a:t>
            </a:r>
            <a:br>
              <a:rPr lang="en-US" dirty="0" smtClean="0"/>
            </a:br>
            <a:r>
              <a:rPr lang="en-US" dirty="0" smtClean="0"/>
              <a:t>Human Development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C:\Users\jetaylor\Pictures\JET-China 2000\kid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071577"/>
            <a:ext cx="3124200" cy="464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987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Human Development Index (UNDP)</a:t>
            </a:r>
          </a:p>
        </p:txBody>
      </p:sp>
      <p:sp>
        <p:nvSpPr>
          <p:cNvPr id="706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81200"/>
            <a:ext cx="7772400" cy="2819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smtClean="0"/>
              <a:t>Geometric mean of 3 indices: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Life expectancy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Education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GDP (</a:t>
            </a:r>
            <a:r>
              <a:rPr lang="en-US" sz="2400" b="1" dirty="0" smtClean="0"/>
              <a:t>log</a:t>
            </a:r>
            <a:r>
              <a:rPr lang="en-US" sz="2400" dirty="0" smtClean="0"/>
              <a:t> transformation; diminishes returns to income as means of attaining a decent standard of living)</a:t>
            </a:r>
          </a:p>
          <a:p>
            <a:pPr lvl="2">
              <a:lnSpc>
                <a:spcPct val="90000"/>
              </a:lnSpc>
            </a:pPr>
            <a:r>
              <a:rPr lang="en-US" sz="2000" dirty="0" smtClean="0"/>
              <a:t>i.e., diminishing utility from income</a:t>
            </a:r>
          </a:p>
        </p:txBody>
      </p:sp>
      <p:graphicFrame>
        <p:nvGraphicFramePr>
          <p:cNvPr id="70660" name="Object 4"/>
          <p:cNvGraphicFramePr>
            <a:graphicFrameLocks noChangeAspect="1"/>
          </p:cNvGraphicFramePr>
          <p:nvPr/>
        </p:nvGraphicFramePr>
        <p:xfrm>
          <a:off x="649288" y="4800600"/>
          <a:ext cx="7008812" cy="173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3" imgW="1892160" imgH="469800" progId="Equation.DSMT4">
                  <p:embed/>
                </p:oleObj>
              </mc:Choice>
              <mc:Fallback>
                <p:oleObj name="Equation" r:id="rId3" imgW="1892160" imgH="469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288" y="4800600"/>
                        <a:ext cx="7008812" cy="1739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0663" name="Group 8"/>
          <p:cNvGrpSpPr>
            <a:grpSpLocks/>
          </p:cNvGrpSpPr>
          <p:nvPr/>
        </p:nvGrpSpPr>
        <p:grpSpPr bwMode="auto">
          <a:xfrm>
            <a:off x="5410200" y="1600200"/>
            <a:ext cx="3733800" cy="3263900"/>
            <a:chOff x="3552" y="1008"/>
            <a:chExt cx="2208" cy="2056"/>
          </a:xfrm>
        </p:grpSpPr>
        <p:pic>
          <p:nvPicPr>
            <p:cNvPr id="70664" name="Picture 5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552" y="1008"/>
              <a:ext cx="2208" cy="1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0665" name="Text Box 6"/>
            <p:cNvSpPr txBox="1">
              <a:spLocks noChangeArrowheads="1"/>
            </p:cNvSpPr>
            <p:nvPr/>
          </p:nvSpPr>
          <p:spPr bwMode="auto">
            <a:xfrm>
              <a:off x="4368" y="2640"/>
              <a:ext cx="1332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500"/>
                <a:t>Lowest:  Black-Red</a:t>
              </a:r>
            </a:p>
            <a:p>
              <a:pPr>
                <a:spcBef>
                  <a:spcPct val="50000"/>
                </a:spcBef>
              </a:pPr>
              <a:r>
                <a:rPr lang="en-US" sz="1500"/>
                <a:t>Highest:  Dark Green</a:t>
              </a:r>
            </a:p>
          </p:txBody>
        </p:sp>
        <p:sp>
          <p:nvSpPr>
            <p:cNvPr id="70666" name="Line 7"/>
            <p:cNvSpPr>
              <a:spLocks noChangeShapeType="1"/>
            </p:cNvSpPr>
            <p:nvPr/>
          </p:nvSpPr>
          <p:spPr bwMode="auto">
            <a:xfrm flipH="1" flipV="1">
              <a:off x="4944" y="1824"/>
              <a:ext cx="432" cy="7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5722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the Ln of Income?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P/cap Incomes ranged from $260 </a:t>
            </a:r>
            <a:r>
              <a:rPr lang="en-US" dirty="0"/>
              <a:t>(Liberia) to $93,383 (Qatar</a:t>
            </a:r>
            <a:r>
              <a:rPr lang="en-US" dirty="0" smtClean="0"/>
              <a:t>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That’s really big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Would an </a:t>
            </a:r>
            <a:r>
              <a:rPr lang="en-US" dirty="0"/>
              <a:t>increase in income in rich countries </a:t>
            </a:r>
            <a:r>
              <a:rPr lang="en-US" dirty="0" smtClean="0"/>
              <a:t>affect </a:t>
            </a:r>
            <a:r>
              <a:rPr lang="en-US" dirty="0"/>
              <a:t>human development as much as the same increase in poor </a:t>
            </a:r>
            <a:r>
              <a:rPr lang="en-US" dirty="0" smtClean="0"/>
              <a:t>countries? (No)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The natural compresses </a:t>
            </a:r>
            <a:r>
              <a:rPr lang="en-US" dirty="0"/>
              <a:t>the income </a:t>
            </a:r>
            <a:r>
              <a:rPr lang="en-US" dirty="0" smtClean="0"/>
              <a:t>range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Ln(260</a:t>
            </a:r>
            <a:r>
              <a:rPr lang="en-US" dirty="0"/>
              <a:t>) = 5.56 </a:t>
            </a:r>
            <a:r>
              <a:rPr lang="en-US" dirty="0" smtClean="0"/>
              <a:t> (Liberia) and </a:t>
            </a:r>
            <a:r>
              <a:rPr lang="en-US" dirty="0"/>
              <a:t>Ln(93,383) = </a:t>
            </a:r>
            <a:r>
              <a:rPr lang="en-US" dirty="0" smtClean="0"/>
              <a:t>11.44 (Qatar).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700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 Index of Indexes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3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Education Index: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2381118"/>
              </p:ext>
            </p:extLst>
          </p:nvPr>
        </p:nvGraphicFramePr>
        <p:xfrm>
          <a:off x="2057400" y="2362200"/>
          <a:ext cx="4463143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3" imgW="1954951" imgH="266584" progId="Equation.DSMT4">
                  <p:embed/>
                </p:oleObj>
              </mc:Choice>
              <mc:Fallback>
                <p:oleObj name="Equation" r:id="rId3" imgW="1954951" imgH="266584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2362200"/>
                        <a:ext cx="4463143" cy="609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3528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HDI:</a:t>
            </a:r>
            <a:endParaRPr lang="en-US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3512045"/>
              </p:ext>
            </p:extLst>
          </p:nvPr>
        </p:nvGraphicFramePr>
        <p:xfrm>
          <a:off x="2057400" y="3916680"/>
          <a:ext cx="4612277" cy="579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Equation" r:id="rId5" imgW="2120900" imgH="266700" progId="Equation.DSMT4">
                  <p:embed/>
                </p:oleObj>
              </mc:Choice>
              <mc:Fallback>
                <p:oleObj name="Equation" r:id="rId5" imgW="2120900" imgH="2667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3916680"/>
                        <a:ext cx="4612277" cy="5791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ontent Placeholder 2"/>
          <p:cNvSpPr txBox="1">
            <a:spLocks/>
          </p:cNvSpPr>
          <p:nvPr/>
        </p:nvSpPr>
        <p:spPr>
          <a:xfrm>
            <a:off x="1828800" y="4800600"/>
            <a:ext cx="5181600" cy="16764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EYSC: Expected Years of School Completion</a:t>
            </a:r>
          </a:p>
          <a:p>
            <a:r>
              <a:rPr lang="en-US" sz="2800" dirty="0" smtClean="0"/>
              <a:t>MYSA: Mean Years of School Attainment</a:t>
            </a:r>
          </a:p>
          <a:p>
            <a:r>
              <a:rPr lang="en-US" sz="2800" dirty="0" smtClean="0"/>
              <a:t>E: Education</a:t>
            </a:r>
          </a:p>
          <a:p>
            <a:r>
              <a:rPr lang="en-US" sz="2800" dirty="0" smtClean="0"/>
              <a:t>GNI: (Ln) of Gross Domestic Income</a:t>
            </a:r>
          </a:p>
          <a:p>
            <a:r>
              <a:rPr lang="en-US" sz="2800" dirty="0" smtClean="0"/>
              <a:t>LE: Life Expectancy</a:t>
            </a:r>
          </a:p>
          <a:p>
            <a:endParaRPr lang="en-US" sz="28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777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Development</a:t>
            </a:r>
            <a:endParaRPr lang="en-US" dirty="0"/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" y="1371600"/>
            <a:ext cx="8443166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253" y="3276600"/>
            <a:ext cx="4495800" cy="312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933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HDI and Income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99932"/>
            <a:ext cx="643719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0172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HDI and (Ln) Income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86280"/>
            <a:ext cx="642144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7612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the Variation?</a:t>
            </a:r>
          </a:p>
        </p:txBody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Non-economic factors?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E.g., Swaziland and Ukraine have similar levels of per-capita GDP ($4,300, PPP)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But HIV/AIDS lowered life expectancy to 38 years in Swaziland (vs. 69 </a:t>
            </a:r>
            <a:r>
              <a:rPr lang="en-US" sz="2400" dirty="0" err="1" smtClean="0"/>
              <a:t>yrs</a:t>
            </a:r>
            <a:r>
              <a:rPr lang="en-US" sz="2400" dirty="0" smtClean="0"/>
              <a:t> in Ukraine)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Education</a:t>
            </a:r>
            <a:r>
              <a:rPr lang="en-US" sz="2800" dirty="0" smtClean="0"/>
              <a:t> </a:t>
            </a:r>
            <a:r>
              <a:rPr lang="en-US" dirty="0"/>
              <a:t>and other policies?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Algeria and Panama ~$6,000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But 92% of Panamanians are literate vs. 68% of Algerians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Inequality? According to the World Bank: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Panama: </a:t>
            </a:r>
            <a:r>
              <a:rPr lang="en-US" dirty="0" err="1" smtClean="0"/>
              <a:t>Gini</a:t>
            </a:r>
            <a:r>
              <a:rPr lang="en-US" dirty="0" smtClean="0"/>
              <a:t> = 51.9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Algeria: </a:t>
            </a:r>
            <a:r>
              <a:rPr lang="en-US" dirty="0" err="1" smtClean="0"/>
              <a:t>Gini</a:t>
            </a:r>
            <a:r>
              <a:rPr lang="en-US" dirty="0" smtClean="0"/>
              <a:t> = 35.3</a:t>
            </a:r>
          </a:p>
        </p:txBody>
      </p:sp>
    </p:spTree>
    <p:extLst>
      <p:ext uri="{BB962C8B-B14F-4D97-AF65-F5344CB8AC3E}">
        <p14:creationId xmlns:p14="http://schemas.microsoft.com/office/powerpoint/2010/main" val="263352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3505200" cy="5715000"/>
          </a:xfrm>
        </p:spPr>
        <p:txBody>
          <a:bodyPr/>
          <a:lstStyle/>
          <a:p>
            <a:r>
              <a:rPr lang="en-US" dirty="0" smtClean="0"/>
              <a:t>The Best and the Worst at Turning Income into Human Development</a:t>
            </a:r>
            <a:endParaRPr lang="en-US" dirty="0"/>
          </a:p>
        </p:txBody>
      </p:sp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9" y="228600"/>
            <a:ext cx="4105275" cy="6360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96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261</Words>
  <Application>Microsoft Office PowerPoint</Application>
  <PresentationFormat>On-screen Show (4:3)</PresentationFormat>
  <Paragraphs>37</Paragraphs>
  <Slides>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Office Theme</vt:lpstr>
      <vt:lpstr>Equation</vt:lpstr>
      <vt:lpstr>MathType 6.0 Equation</vt:lpstr>
      <vt:lpstr>Chapter 5 Human Development</vt:lpstr>
      <vt:lpstr>Human Development Index (UNDP)</vt:lpstr>
      <vt:lpstr>Why the Ln of Income?</vt:lpstr>
      <vt:lpstr>An Index of Indexes</vt:lpstr>
      <vt:lpstr>Human Development</vt:lpstr>
      <vt:lpstr>HDI and Income</vt:lpstr>
      <vt:lpstr>HDI and (Ln) Income</vt:lpstr>
      <vt:lpstr>Why the Variation?</vt:lpstr>
      <vt:lpstr>The Best and the Worst at Turning Income into Human Development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5 Human Development</dc:title>
  <dc:creator>J. Edward Taylor</dc:creator>
  <cp:lastModifiedBy>J. Edward Taylor</cp:lastModifiedBy>
  <cp:revision>7</cp:revision>
  <dcterms:created xsi:type="dcterms:W3CDTF">2012-10-16T21:07:37Z</dcterms:created>
  <dcterms:modified xsi:type="dcterms:W3CDTF">2012-10-18T21:59:27Z</dcterms:modified>
</cp:coreProperties>
</file>